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41"/>
  </p:handoutMasterIdLst>
  <p:sldIdLst>
    <p:sldId id="256" r:id="rId2"/>
    <p:sldId id="257" r:id="rId3"/>
    <p:sldId id="258" r:id="rId4"/>
    <p:sldId id="270" r:id="rId5"/>
    <p:sldId id="259" r:id="rId6"/>
    <p:sldId id="286" r:id="rId7"/>
    <p:sldId id="260" r:id="rId8"/>
    <p:sldId id="275" r:id="rId9"/>
    <p:sldId id="276" r:id="rId10"/>
    <p:sldId id="284" r:id="rId11"/>
    <p:sldId id="277" r:id="rId12"/>
    <p:sldId id="278" r:id="rId13"/>
    <p:sldId id="271" r:id="rId14"/>
    <p:sldId id="272" r:id="rId15"/>
    <p:sldId id="273" r:id="rId16"/>
    <p:sldId id="274" r:id="rId17"/>
    <p:sldId id="263" r:id="rId18"/>
    <p:sldId id="280" r:id="rId19"/>
    <p:sldId id="279" r:id="rId20"/>
    <p:sldId id="281" r:id="rId21"/>
    <p:sldId id="261" r:id="rId22"/>
    <p:sldId id="264" r:id="rId23"/>
    <p:sldId id="282" r:id="rId24"/>
    <p:sldId id="283" r:id="rId25"/>
    <p:sldId id="285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62" r:id="rId35"/>
    <p:sldId id="266" r:id="rId36"/>
    <p:sldId id="265" r:id="rId37"/>
    <p:sldId id="267" r:id="rId38"/>
    <p:sldId id="268" r:id="rId39"/>
    <p:sldId id="269" r:id="rId40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2787"/>
    <p:restoredTop sz="90929"/>
  </p:normalViewPr>
  <p:slideViewPr>
    <p:cSldViewPr>
      <p:cViewPr varScale="1">
        <p:scale>
          <a:sx n="61" d="100"/>
          <a:sy n="61" d="100"/>
        </p:scale>
        <p:origin x="-36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Workbook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4"/>
  <c:chart>
    <c:plotArea>
      <c:layout/>
      <c:lineChart>
        <c:grouping val="standard"/>
        <c:ser>
          <c:idx val="0"/>
          <c:order val="0"/>
          <c:tx>
            <c:v>Alerts Issued</c:v>
          </c:tx>
          <c:cat>
            <c:strRef>
              <c:f>Sheet1!$B$1:$D$1</c:f>
              <c:strCache>
                <c:ptCount val="3"/>
                <c:pt idx="0">
                  <c:v>2005-06</c:v>
                </c:pt>
                <c:pt idx="1">
                  <c:v>2006-07</c:v>
                </c:pt>
                <c:pt idx="2">
                  <c:v>2007-08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854</c:v>
                </c:pt>
                <c:pt idx="1">
                  <c:v>1417</c:v>
                </c:pt>
                <c:pt idx="2">
                  <c:v>1809</c:v>
                </c:pt>
              </c:numCache>
            </c:numRef>
          </c:val>
        </c:ser>
        <c:ser>
          <c:idx val="1"/>
          <c:order val="1"/>
          <c:tx>
            <c:v>No. Individual Students</c:v>
          </c:tx>
          <c:cat>
            <c:strRef>
              <c:f>Sheet1!$B$1:$D$1</c:f>
              <c:strCache>
                <c:ptCount val="3"/>
                <c:pt idx="0">
                  <c:v>2005-06</c:v>
                </c:pt>
                <c:pt idx="1">
                  <c:v>2006-07</c:v>
                </c:pt>
                <c:pt idx="2">
                  <c:v>2007-08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699</c:v>
                </c:pt>
                <c:pt idx="1">
                  <c:v>1053</c:v>
                </c:pt>
                <c:pt idx="2">
                  <c:v>1280</c:v>
                </c:pt>
              </c:numCache>
            </c:numRef>
          </c:val>
        </c:ser>
        <c:marker val="1"/>
        <c:axId val="76790016"/>
        <c:axId val="76800000"/>
      </c:lineChart>
      <c:catAx>
        <c:axId val="76790016"/>
        <c:scaling>
          <c:orientation val="minMax"/>
        </c:scaling>
        <c:axPos val="b"/>
        <c:tickLblPos val="nextTo"/>
        <c:crossAx val="76800000"/>
        <c:crosses val="autoZero"/>
        <c:auto val="1"/>
        <c:lblAlgn val="ctr"/>
        <c:lblOffset val="100"/>
      </c:catAx>
      <c:valAx>
        <c:axId val="76800000"/>
        <c:scaling>
          <c:orientation val="minMax"/>
        </c:scaling>
        <c:axPos val="l"/>
        <c:majorGridlines/>
        <c:numFmt formatCode="General" sourceLinked="1"/>
        <c:tickLblPos val="nextTo"/>
        <c:crossAx val="76790016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4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Freshmen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Academic Year 2005-06</c:v>
                </c:pt>
                <c:pt idx="1">
                  <c:v>Academic Year 2006-07</c:v>
                </c:pt>
                <c:pt idx="2">
                  <c:v>Academic Year 2007-08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149</c:v>
                </c:pt>
                <c:pt idx="1">
                  <c:v>420</c:v>
                </c:pt>
                <c:pt idx="2">
                  <c:v>579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Sophomore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Academic Year 2005-06</c:v>
                </c:pt>
                <c:pt idx="1">
                  <c:v>Academic Year 2006-07</c:v>
                </c:pt>
                <c:pt idx="2">
                  <c:v>Academic Year 2007-08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236</c:v>
                </c:pt>
                <c:pt idx="1">
                  <c:v>476</c:v>
                </c:pt>
                <c:pt idx="2">
                  <c:v>526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Junior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Academic Year 2005-06</c:v>
                </c:pt>
                <c:pt idx="1">
                  <c:v>Academic Year 2006-07</c:v>
                </c:pt>
                <c:pt idx="2">
                  <c:v>Academic Year 2007-08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243</c:v>
                </c:pt>
                <c:pt idx="1">
                  <c:v>332</c:v>
                </c:pt>
                <c:pt idx="2">
                  <c:v>357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Senior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Academic Year 2005-06</c:v>
                </c:pt>
                <c:pt idx="1">
                  <c:v>Academic Year 2006-07</c:v>
                </c:pt>
                <c:pt idx="2">
                  <c:v>Academic Year 2007-08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207</c:v>
                </c:pt>
                <c:pt idx="1">
                  <c:v>347</c:v>
                </c:pt>
                <c:pt idx="2">
                  <c:v>332</c:v>
                </c:pt>
              </c:numCache>
            </c:numRef>
          </c:val>
        </c:ser>
        <c:axId val="89535616"/>
        <c:axId val="89537152"/>
      </c:barChart>
      <c:catAx>
        <c:axId val="89535616"/>
        <c:scaling>
          <c:orientation val="minMax"/>
        </c:scaling>
        <c:axPos val="b"/>
        <c:majorTickMark val="none"/>
        <c:tickLblPos val="nextTo"/>
        <c:crossAx val="89537152"/>
        <c:crosses val="autoZero"/>
        <c:auto val="1"/>
        <c:lblAlgn val="ctr"/>
        <c:lblOffset val="100"/>
      </c:catAx>
      <c:valAx>
        <c:axId val="89537152"/>
        <c:scaling>
          <c:orientation val="minMax"/>
        </c:scaling>
        <c:axPos val="l"/>
        <c:majorGridlines/>
        <c:numFmt formatCode="General" sourceLinked="1"/>
        <c:tickLblPos val="nextTo"/>
        <c:crossAx val="89535616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4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 or Better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Mid-Term Academic Year 2006-07</c:v>
                </c:pt>
                <c:pt idx="1">
                  <c:v>Final Academic Year 2006-07</c:v>
                </c:pt>
                <c:pt idx="2">
                  <c:v>Mid-Term Academic Year 2007-08</c:v>
                </c:pt>
                <c:pt idx="3">
                  <c:v>Final Academic Year 2007-08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31</c:v>
                </c:pt>
                <c:pt idx="1">
                  <c:v>49</c:v>
                </c:pt>
                <c:pt idx="2">
                  <c:v>28</c:v>
                </c:pt>
                <c:pt idx="3">
                  <c:v>51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Below C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Mid-Term Academic Year 2006-07</c:v>
                </c:pt>
                <c:pt idx="1">
                  <c:v>Final Academic Year 2006-07</c:v>
                </c:pt>
                <c:pt idx="2">
                  <c:v>Mid-Term Academic Year 2007-08</c:v>
                </c:pt>
                <c:pt idx="3">
                  <c:v>Final Academic Year 2007-08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69</c:v>
                </c:pt>
                <c:pt idx="1">
                  <c:v>51</c:v>
                </c:pt>
                <c:pt idx="2">
                  <c:v>72</c:v>
                </c:pt>
                <c:pt idx="3">
                  <c:v>49</c:v>
                </c:pt>
              </c:numCache>
            </c:numRef>
          </c:val>
        </c:ser>
        <c:axId val="89672704"/>
        <c:axId val="89674496"/>
      </c:barChart>
      <c:catAx>
        <c:axId val="89672704"/>
        <c:scaling>
          <c:orientation val="minMax"/>
        </c:scaling>
        <c:axPos val="b"/>
        <c:majorTickMark val="none"/>
        <c:tickLblPos val="nextTo"/>
        <c:crossAx val="89674496"/>
        <c:crosses val="autoZero"/>
        <c:auto val="1"/>
        <c:lblAlgn val="ctr"/>
        <c:lblOffset val="100"/>
      </c:catAx>
      <c:valAx>
        <c:axId val="89674496"/>
        <c:scaling>
          <c:orientation val="minMax"/>
        </c:scaling>
        <c:axPos val="l"/>
        <c:majorGridlines/>
        <c:numFmt formatCode="General" sourceLinked="1"/>
        <c:tickLblPos val="nextTo"/>
        <c:crossAx val="89672704"/>
        <c:crosses val="autoZero"/>
        <c:crossBetween val="between"/>
      </c:valAx>
    </c:plotArea>
    <c:legend>
      <c:legendPos val="b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r">
              <a:defRPr sz="1200"/>
            </a:lvl1pPr>
          </a:lstStyle>
          <a:p>
            <a:fld id="{56C046BE-CB5E-4996-B266-D722196876EF}" type="datetimeFigureOut">
              <a:rPr lang="en-US" smtClean="0"/>
              <a:pPr/>
              <a:t>10/6/2008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r">
              <a:defRPr sz="1200"/>
            </a:lvl1pPr>
          </a:lstStyle>
          <a:p>
            <a:fld id="{70B1566C-5715-4F50-A879-29481200485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133FDC-6E20-4699-A269-192615B6F0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8EF62E-54E5-4D87-95E3-2D98C561D0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5B04E6-1B6B-4B7F-A114-5080EC753D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675865-E70D-49DB-8CB1-B7F721E460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F6220B-802C-4A33-AE2F-913AD1E756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C25DA5-1342-41B7-A31C-681AD9D343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6BB0FF-6575-460E-817B-3DAE185A43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F55E9-7D7C-4972-8F17-9DE47A8A94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DA0261-5A51-4442-B220-2B4DDF2723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50C12-E798-4864-8076-753ADD84D0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8C83F5-5327-4F4D-963B-79AB75578E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92C10D5-FFEC-42F7-8F93-3F588F358EB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6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6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6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6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6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6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6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971800"/>
            <a:ext cx="7772400" cy="1143000"/>
          </a:xfrm>
        </p:spPr>
        <p:txBody>
          <a:bodyPr/>
          <a:lstStyle/>
          <a:p>
            <a:r>
              <a:rPr lang="en-US" dirty="0" smtClean="0"/>
              <a:t>Academic Alert System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7772400" cy="1143000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4114800"/>
          </a:xfrm>
        </p:spPr>
        <p:txBody>
          <a:bodyPr/>
          <a:lstStyle/>
          <a:p>
            <a:r>
              <a:rPr lang="en-US" dirty="0" smtClean="0"/>
              <a:t>Carla Bates</a:t>
            </a:r>
          </a:p>
          <a:p>
            <a:pPr lvl="1"/>
            <a:r>
              <a:rPr lang="en-US" dirty="0" smtClean="0"/>
              <a:t>Programmer/Analyst</a:t>
            </a:r>
          </a:p>
          <a:p>
            <a:pPr lvl="1"/>
            <a:r>
              <a:rPr lang="en-US" dirty="0" smtClean="0"/>
              <a:t>Create web applications</a:t>
            </a:r>
          </a:p>
          <a:p>
            <a:pPr lvl="1"/>
            <a:r>
              <a:rPr lang="en-US" dirty="0" smtClean="0"/>
              <a:t>November 1996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Introduction, cont’d.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077200" cy="5029200"/>
          </a:xfrm>
        </p:spPr>
        <p:txBody>
          <a:bodyPr/>
          <a:lstStyle/>
          <a:p>
            <a:r>
              <a:rPr lang="en-US" dirty="0" smtClean="0"/>
              <a:t>PhD Information Sciences and Learning Technologies</a:t>
            </a:r>
          </a:p>
          <a:p>
            <a:pPr lvl="1"/>
            <a:r>
              <a:rPr lang="en-US" dirty="0" smtClean="0"/>
              <a:t>University of Missouri - Columbia</a:t>
            </a:r>
          </a:p>
          <a:p>
            <a:r>
              <a:rPr lang="en-US" dirty="0" smtClean="0"/>
              <a:t>MS Information Sciences and Technology</a:t>
            </a:r>
          </a:p>
          <a:p>
            <a:pPr lvl="1"/>
            <a:r>
              <a:rPr lang="en-US" dirty="0" smtClean="0"/>
              <a:t>Missouri S&amp;T</a:t>
            </a:r>
          </a:p>
          <a:p>
            <a:pPr lvl="1"/>
            <a:r>
              <a:rPr lang="en-US" dirty="0" smtClean="0"/>
              <a:t>May 2005</a:t>
            </a:r>
          </a:p>
          <a:p>
            <a:r>
              <a:rPr lang="en-US" dirty="0" smtClean="0"/>
              <a:t>BS Management Systems</a:t>
            </a:r>
          </a:p>
          <a:p>
            <a:pPr lvl="1"/>
            <a:r>
              <a:rPr lang="en-US" dirty="0" smtClean="0"/>
              <a:t>Missouri S&amp;T</a:t>
            </a:r>
          </a:p>
          <a:p>
            <a:pPr lvl="1"/>
            <a:r>
              <a:rPr lang="en-US" dirty="0" smtClean="0"/>
              <a:t>May 1996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Paper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Instructor</a:t>
            </a:r>
          </a:p>
          <a:p>
            <a:r>
              <a:rPr lang="en-US" dirty="0" smtClean="0"/>
              <a:t>Department Chair</a:t>
            </a:r>
          </a:p>
          <a:p>
            <a:r>
              <a:rPr lang="en-US" dirty="0" smtClean="0"/>
              <a:t>Department of Advisor</a:t>
            </a:r>
          </a:p>
          <a:p>
            <a:r>
              <a:rPr lang="en-US" dirty="0" smtClean="0"/>
              <a:t>Advisor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Improve student academic success</a:t>
            </a:r>
          </a:p>
          <a:p>
            <a:r>
              <a:rPr lang="en-US" dirty="0" smtClean="0"/>
              <a:t>Improve communication</a:t>
            </a:r>
          </a:p>
          <a:p>
            <a:r>
              <a:rPr lang="en-US" dirty="0" smtClean="0"/>
              <a:t>Reduce time student is notified about doing poorly</a:t>
            </a:r>
          </a:p>
          <a:p>
            <a:r>
              <a:rPr lang="en-US" dirty="0" smtClean="0"/>
              <a:t>Inform students how to improve grade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Text Box 17"/>
          <p:cNvSpPr txBox="1">
            <a:spLocks noChangeArrowheads="1"/>
          </p:cNvSpPr>
          <p:nvPr/>
        </p:nvSpPr>
        <p:spPr bwMode="auto">
          <a:xfrm>
            <a:off x="228600" y="1066800"/>
            <a:ext cx="2057400" cy="4810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333399"/>
                </a:solidFill>
                <a:effectLst/>
                <a:latin typeface="Arial" pitchFamily="34" charset="0"/>
                <a:ea typeface="Times New Roman" pitchFamily="18" charset="0"/>
              </a:rPr>
              <a:t>Instructor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9" name="Text Box 1"/>
          <p:cNvSpPr txBox="1">
            <a:spLocks noChangeArrowheads="1"/>
          </p:cNvSpPr>
          <p:nvPr/>
        </p:nvSpPr>
        <p:spPr bwMode="auto">
          <a:xfrm>
            <a:off x="228600" y="2971800"/>
            <a:ext cx="2247900" cy="2514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333399"/>
                </a:solidFill>
                <a:effectLst/>
                <a:latin typeface="Arial" pitchFamily="34" charset="0"/>
                <a:ea typeface="Times New Roman" pitchFamily="18" charset="0"/>
              </a:rPr>
              <a:t>Initiate alerts for students not meeting academic course requirements.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2971800" y="914400"/>
            <a:ext cx="19431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333399"/>
                </a:solidFill>
                <a:effectLst/>
                <a:latin typeface="Arial" pitchFamily="34" charset="0"/>
                <a:ea typeface="Times New Roman" pitchFamily="18" charset="0"/>
              </a:rPr>
              <a:t>Student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2667000" y="2819400"/>
            <a:ext cx="2895599" cy="1676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333399"/>
                </a:solidFill>
                <a:effectLst/>
                <a:latin typeface="Arial" pitchFamily="34" charset="0"/>
                <a:ea typeface="Times New Roman" pitchFamily="18" charset="0"/>
              </a:rPr>
              <a:t>Contact academic advisor to discuss recommended action(s).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2667000" y="1676400"/>
            <a:ext cx="281940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333399"/>
                </a:solidFill>
                <a:effectLst/>
                <a:latin typeface="Arial" pitchFamily="34" charset="0"/>
                <a:ea typeface="Times New Roman" pitchFamily="18" charset="0"/>
              </a:rPr>
              <a:t>Promptly respond to academic alerts.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6324600" y="914400"/>
            <a:ext cx="1937084" cy="5476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333399"/>
                </a:solidFill>
                <a:effectLst/>
                <a:latin typeface="Arial" pitchFamily="34" charset="0"/>
                <a:ea typeface="Times New Roman" pitchFamily="18" charset="0"/>
              </a:rPr>
              <a:t>Advisor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1" name="AutoShape 13"/>
          <p:cNvSpPr>
            <a:spLocks noChangeShapeType="1"/>
          </p:cNvSpPr>
          <p:nvPr/>
        </p:nvSpPr>
        <p:spPr bwMode="auto">
          <a:xfrm flipH="1">
            <a:off x="6591299" y="2170112"/>
            <a:ext cx="45719" cy="228600"/>
          </a:xfrm>
          <a:prstGeom prst="straightConnector1">
            <a:avLst/>
          </a:prstGeom>
          <a:noFill/>
          <a:ln w="9525">
            <a:solidFill>
              <a:srgbClr val="00008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5867400" y="1676400"/>
            <a:ext cx="3017921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333399"/>
                </a:solidFill>
                <a:effectLst/>
                <a:latin typeface="Arial" pitchFamily="34" charset="0"/>
                <a:ea typeface="Times New Roman" pitchFamily="18" charset="0"/>
              </a:rPr>
              <a:t>Communicate with students who receive academic alerts.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5821279" y="3581400"/>
            <a:ext cx="3094121" cy="1752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Arial" pitchFamily="34" charset="0"/>
                <a:ea typeface="Times New Roman" pitchFamily="18" charset="0"/>
              </a:rPr>
              <a:t>Follow up with students on suggested corrective action(s).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5867400" y="5715000"/>
            <a:ext cx="3094121" cy="8302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Arial" pitchFamily="34" charset="0"/>
                <a:ea typeface="Times New Roman" pitchFamily="18" charset="0"/>
              </a:rPr>
              <a:t>Update the status of the academic alert.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2743200" y="4764086"/>
            <a:ext cx="2895599" cy="18653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smtClean="0">
                <a:ln>
                  <a:noFill/>
                </a:ln>
                <a:solidFill>
                  <a:srgbClr val="333399"/>
                </a:solidFill>
                <a:effectLst/>
                <a:latin typeface="Arial" pitchFamily="34" charset="0"/>
                <a:ea typeface="Times New Roman" pitchFamily="18" charset="0"/>
              </a:rPr>
              <a:t>Take action, as recommended by your advisor, and communicate the results.</a:t>
            </a:r>
            <a:endParaRPr kumimoji="0" 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77" name="Rectangle 2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 bwMode="auto">
          <a:xfrm rot="5400000">
            <a:off x="457994" y="2209006"/>
            <a:ext cx="13716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 rot="5400000">
            <a:off x="3733005" y="1523206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 rot="5400000">
            <a:off x="3734594" y="2666206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/>
          <p:nvPr/>
        </p:nvCxnSpPr>
        <p:spPr bwMode="auto">
          <a:xfrm rot="5400000">
            <a:off x="3809205" y="4647406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2" name="Straight Arrow Connector 31"/>
          <p:cNvCxnSpPr/>
          <p:nvPr/>
        </p:nvCxnSpPr>
        <p:spPr bwMode="auto">
          <a:xfrm rot="5400000">
            <a:off x="7085806" y="1599406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/>
          <p:nvPr/>
        </p:nvCxnSpPr>
        <p:spPr bwMode="auto">
          <a:xfrm rot="5400000">
            <a:off x="7087394" y="3428206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 rot="5400000">
            <a:off x="7163594" y="5485606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Instructor issues alert</a:t>
            </a:r>
          </a:p>
          <a:p>
            <a:pPr lvl="1"/>
            <a:r>
              <a:rPr lang="en-US" dirty="0" smtClean="0"/>
              <a:t>Includes issues</a:t>
            </a:r>
          </a:p>
          <a:p>
            <a:pPr lvl="1"/>
            <a:r>
              <a:rPr lang="en-US" dirty="0" smtClean="0"/>
              <a:t>Includes recommendations</a:t>
            </a:r>
          </a:p>
          <a:p>
            <a:pPr lvl="1"/>
            <a:r>
              <a:rPr lang="en-US" dirty="0" smtClean="0"/>
              <a:t>Includes consequences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peningSc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914400"/>
            <a:ext cx="5224084" cy="571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peningscreen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46706"/>
            <a:ext cx="8915400" cy="44794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Students in a Course</a:t>
            </a:r>
            <a:endParaRPr lang="en-US" dirty="0"/>
          </a:p>
        </p:txBody>
      </p:sp>
      <p:pic>
        <p:nvPicPr>
          <p:cNvPr id="4" name="Picture 3" descr="studentList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0"/>
            <a:ext cx="9144000" cy="533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peningscreen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6800"/>
            <a:ext cx="9144000" cy="4952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peningscreen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6400"/>
            <a:ext cx="9144000" cy="26592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ler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8941" y="838200"/>
            <a:ext cx="4166118" cy="5791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lert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" y="1219200"/>
            <a:ext cx="8915400" cy="4724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lert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200"/>
            <a:ext cx="9144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lert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8200"/>
            <a:ext cx="9144000" cy="601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876800"/>
          </a:xfrm>
        </p:spPr>
        <p:txBody>
          <a:bodyPr/>
          <a:lstStyle/>
          <a:p>
            <a:r>
              <a:rPr lang="en-US" dirty="0" smtClean="0"/>
              <a:t>Email sent</a:t>
            </a:r>
          </a:p>
          <a:p>
            <a:pPr lvl="1"/>
            <a:r>
              <a:rPr lang="en-US" dirty="0" smtClean="0"/>
              <a:t>Instructor</a:t>
            </a:r>
          </a:p>
          <a:p>
            <a:pPr lvl="1"/>
            <a:r>
              <a:rPr lang="en-US" dirty="0" smtClean="0"/>
              <a:t>Student</a:t>
            </a:r>
          </a:p>
          <a:p>
            <a:pPr lvl="1"/>
            <a:r>
              <a:rPr lang="en-US" dirty="0" smtClean="0"/>
              <a:t>Student’s Advisor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Instructor Email</a:t>
            </a:r>
            <a:endParaRPr lang="en-US" dirty="0"/>
          </a:p>
        </p:txBody>
      </p:sp>
      <p:pic>
        <p:nvPicPr>
          <p:cNvPr id="3" name="Picture 2" descr="issued_instruct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981200"/>
            <a:ext cx="8737972" cy="434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Email</a:t>
            </a:r>
            <a:endParaRPr lang="en-US" dirty="0"/>
          </a:p>
        </p:txBody>
      </p:sp>
      <p:pic>
        <p:nvPicPr>
          <p:cNvPr id="5" name="Picture 4" descr="stud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676400"/>
            <a:ext cx="8527667" cy="48970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Advisor Email</a:t>
            </a:r>
            <a:endParaRPr lang="en-US" dirty="0"/>
          </a:p>
        </p:txBody>
      </p:sp>
      <p:pic>
        <p:nvPicPr>
          <p:cNvPr id="3" name="Picture 2" descr="issued_advis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52600"/>
            <a:ext cx="8715374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Meeting</a:t>
            </a:r>
          </a:p>
          <a:p>
            <a:pPr lvl="1"/>
            <a:r>
              <a:rPr lang="en-US" dirty="0" smtClean="0"/>
              <a:t>Student and advisor should get together</a:t>
            </a:r>
          </a:p>
          <a:p>
            <a:pPr lvl="1"/>
            <a:r>
              <a:rPr lang="en-US" dirty="0" smtClean="0"/>
              <a:t>Discuss recommendations from instructor</a:t>
            </a:r>
          </a:p>
          <a:p>
            <a:r>
              <a:rPr lang="en-US" dirty="0" smtClean="0"/>
              <a:t>Closing alert</a:t>
            </a:r>
          </a:p>
          <a:p>
            <a:pPr lvl="1"/>
            <a:r>
              <a:rPr lang="en-US" dirty="0" smtClean="0"/>
              <a:t>Recommendations completed</a:t>
            </a:r>
          </a:p>
          <a:p>
            <a:pPr lvl="1"/>
            <a:r>
              <a:rPr lang="en-US" dirty="0" smtClean="0"/>
              <a:t>Instructor or advisor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Advisor</a:t>
            </a:r>
          </a:p>
          <a:p>
            <a:pPr lvl="1"/>
            <a:r>
              <a:rPr lang="en-US" dirty="0" smtClean="0"/>
              <a:t>Deadlines missed</a:t>
            </a:r>
          </a:p>
          <a:p>
            <a:pPr lvl="1"/>
            <a:r>
              <a:rPr lang="en-US" dirty="0" smtClean="0"/>
              <a:t>Student doesn’t view alert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Advisees Missed Deadline</a:t>
            </a:r>
            <a:endParaRPr lang="en-US" dirty="0"/>
          </a:p>
        </p:txBody>
      </p:sp>
      <p:pic>
        <p:nvPicPr>
          <p:cNvPr id="4" name="Picture 3" descr="missed_deadline_advis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11" y="1981200"/>
            <a:ext cx="8742289" cy="403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Advisees Not Review Alert</a:t>
            </a:r>
            <a:endParaRPr lang="en-US" dirty="0"/>
          </a:p>
        </p:txBody>
      </p:sp>
      <p:pic>
        <p:nvPicPr>
          <p:cNvPr id="4" name="Picture 3" descr="not_reviewed_advis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115" y="2057400"/>
            <a:ext cx="8785769" cy="38719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362200"/>
            <a:ext cx="7772400" cy="1143000"/>
          </a:xfrm>
        </p:spPr>
        <p:txBody>
          <a:bodyPr/>
          <a:lstStyle/>
          <a:p>
            <a:r>
              <a:rPr lang="en-US" dirty="0" smtClean="0"/>
              <a:t>Reports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0"/>
            <a:ext cx="9144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181350"/>
            <a:ext cx="914400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" y="4648200"/>
            <a:ext cx="9144001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3000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429000"/>
            <a:ext cx="9144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90575"/>
            <a:ext cx="914400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733800"/>
            <a:ext cx="914400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76600"/>
            <a:ext cx="914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029200"/>
            <a:ext cx="914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762000"/>
            <a:ext cx="91440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209800"/>
            <a:ext cx="9143999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8200"/>
            <a:ext cx="9144000" cy="4622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1"/>
            <a:ext cx="9144000" cy="2971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733800"/>
            <a:ext cx="91440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1371600"/>
            <a:ext cx="9144001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772400" cy="2514600"/>
          </a:xfrm>
        </p:spPr>
        <p:txBody>
          <a:bodyPr/>
          <a:lstStyle/>
          <a:p>
            <a:r>
              <a:rPr lang="en-US" dirty="0" smtClean="0"/>
              <a:t>All Students</a:t>
            </a:r>
          </a:p>
          <a:p>
            <a:r>
              <a:rPr lang="en-US" dirty="0" smtClean="0"/>
              <a:t>Closed Alerts</a:t>
            </a:r>
          </a:p>
          <a:p>
            <a:r>
              <a:rPr lang="en-US" dirty="0" smtClean="0"/>
              <a:t>Performance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Alert Data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1752600"/>
          <a:ext cx="80010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Alerts by Level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85800" y="1981200"/>
          <a:ext cx="77724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Mid-term Grade vs. Final Grade</a:t>
            </a:r>
            <a:endParaRPr lang="en-US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981200"/>
          <a:ext cx="77724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5105400"/>
          </a:xfrm>
        </p:spPr>
        <p:txBody>
          <a:bodyPr/>
          <a:lstStyle/>
          <a:p>
            <a:r>
              <a:rPr lang="en-US" dirty="0" smtClean="0"/>
              <a:t>99% of probationary students received alerts</a:t>
            </a:r>
          </a:p>
          <a:p>
            <a:r>
              <a:rPr lang="en-US" dirty="0" smtClean="0"/>
              <a:t>Continued increase in use</a:t>
            </a:r>
          </a:p>
          <a:p>
            <a:pPr lvl="1"/>
            <a:r>
              <a:rPr lang="en-US" dirty="0" smtClean="0"/>
              <a:t>During </a:t>
            </a:r>
            <a:r>
              <a:rPr lang="en-US" dirty="0" smtClean="0"/>
              <a:t>the 2006-07 academic year: </a:t>
            </a:r>
          </a:p>
          <a:p>
            <a:pPr lvl="2"/>
            <a:r>
              <a:rPr lang="en-US" dirty="0" smtClean="0"/>
              <a:t>Increased instructor use (40%)</a:t>
            </a:r>
          </a:p>
          <a:p>
            <a:pPr lvl="2"/>
            <a:r>
              <a:rPr lang="en-US" dirty="0" smtClean="0"/>
              <a:t>Increased advisor use (3%)</a:t>
            </a:r>
          </a:p>
          <a:p>
            <a:pPr lvl="1">
              <a:buNone/>
            </a:pPr>
            <a:endParaRPr lang="en-US" dirty="0" smtClean="0"/>
          </a:p>
          <a:p>
            <a:pPr>
              <a:buNone/>
            </a:pPr>
            <a:r>
              <a:rPr lang="en-US" sz="1100" dirty="0" smtClean="0"/>
              <a:t>* Data from Undergraduate Study Office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 still resolving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772400" cy="4495800"/>
          </a:xfrm>
        </p:spPr>
        <p:txBody>
          <a:bodyPr/>
          <a:lstStyle/>
          <a:p>
            <a:r>
              <a:rPr lang="en-US" dirty="0" smtClean="0"/>
              <a:t>2006-07</a:t>
            </a:r>
          </a:p>
          <a:p>
            <a:pPr lvl="1"/>
            <a:r>
              <a:rPr lang="en-US" dirty="0" smtClean="0"/>
              <a:t>72% of alerts were not formally closed-out</a:t>
            </a:r>
          </a:p>
          <a:p>
            <a:pPr lvl="1"/>
            <a:r>
              <a:rPr lang="en-US" dirty="0" smtClean="0"/>
              <a:t>When closed, students did better</a:t>
            </a:r>
          </a:p>
          <a:p>
            <a:r>
              <a:rPr lang="en-US" dirty="0" smtClean="0"/>
              <a:t>Working on ensuring alerts are closed.</a:t>
            </a:r>
          </a:p>
          <a:p>
            <a:pPr lvl="1"/>
            <a:r>
              <a:rPr lang="en-US" dirty="0" smtClean="0"/>
              <a:t>Modifying email</a:t>
            </a:r>
          </a:p>
          <a:p>
            <a:pPr lvl="1"/>
            <a:r>
              <a:rPr lang="en-US" dirty="0" smtClean="0"/>
              <a:t>More “advertising”</a:t>
            </a:r>
          </a:p>
          <a:p>
            <a:pPr lvl="1">
              <a:buNone/>
            </a:pPr>
            <a:endParaRPr lang="en-US" dirty="0" smtClean="0"/>
          </a:p>
          <a:p>
            <a:pPr>
              <a:buNone/>
            </a:pPr>
            <a:r>
              <a:rPr lang="en-US" sz="1500" dirty="0" smtClean="0"/>
              <a:t>* Data from Undergraduate Studies Office</a:t>
            </a:r>
            <a:endParaRPr lang="en-US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1738</TotalTime>
  <Words>300</Words>
  <Application>Microsoft PowerPoint</Application>
  <PresentationFormat>On-screen Show (4:3)</PresentationFormat>
  <Paragraphs>88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Blank Presentation</vt:lpstr>
      <vt:lpstr>Academic Alert System</vt:lpstr>
      <vt:lpstr>Introduction</vt:lpstr>
      <vt:lpstr>Introduction, cont’d.</vt:lpstr>
      <vt:lpstr>Paper Form</vt:lpstr>
      <vt:lpstr>Purpose</vt:lpstr>
      <vt:lpstr>Slide 6</vt:lpstr>
      <vt:lpstr>Process</vt:lpstr>
      <vt:lpstr>Slide 8</vt:lpstr>
      <vt:lpstr>Slide 9</vt:lpstr>
      <vt:lpstr>Students in a Course</vt:lpstr>
      <vt:lpstr>Slide 11</vt:lpstr>
      <vt:lpstr>Slide 12</vt:lpstr>
      <vt:lpstr>Slide 13</vt:lpstr>
      <vt:lpstr>Slide 14</vt:lpstr>
      <vt:lpstr>Slide 15</vt:lpstr>
      <vt:lpstr>Slide 16</vt:lpstr>
      <vt:lpstr>Process (continued)</vt:lpstr>
      <vt:lpstr>Instructor Email</vt:lpstr>
      <vt:lpstr>Student Email</vt:lpstr>
      <vt:lpstr>Advisor Email</vt:lpstr>
      <vt:lpstr>Process (continued)</vt:lpstr>
      <vt:lpstr>Reminders</vt:lpstr>
      <vt:lpstr>Advisees Missed Deadline</vt:lpstr>
      <vt:lpstr>Advisees Not Review Alert</vt:lpstr>
      <vt:lpstr>Reports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Reports</vt:lpstr>
      <vt:lpstr>Alert Data</vt:lpstr>
      <vt:lpstr>Alerts by Level</vt:lpstr>
      <vt:lpstr>Mid-term Grade vs. Final Grade</vt:lpstr>
      <vt:lpstr>Other Findings</vt:lpstr>
      <vt:lpstr>Issue still resolving</vt:lpstr>
      <vt:lpstr>Questions?</vt:lpstr>
    </vt:vector>
  </TitlesOfParts>
  <Company>UMR UMR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UMR UMR</dc:creator>
  <cp:lastModifiedBy>carla</cp:lastModifiedBy>
  <cp:revision>171</cp:revision>
  <dcterms:created xsi:type="dcterms:W3CDTF">2007-12-17T20:33:59Z</dcterms:created>
  <dcterms:modified xsi:type="dcterms:W3CDTF">2008-10-06T11:47:59Z</dcterms:modified>
</cp:coreProperties>
</file>